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23"/>
  </p:notesMasterIdLst>
  <p:sldIdLst>
    <p:sldId id="256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5143500" type="screen16x9"/>
  <p:notesSz cx="6858000" cy="9144000"/>
  <p:embeddedFontLst>
    <p:embeddedFont>
      <p:font typeface="Khand" panose="02000000000000000000" pitchFamily="2" charset="7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684C9-BC46-2146-82D5-DAF533A408AA}" v="1" dt="2025-07-17T16:33:53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44"/>
  </p:normalViewPr>
  <p:slideViewPr>
    <p:cSldViewPr snapToGrid="0">
      <p:cViewPr>
        <p:scale>
          <a:sx n="130" d="100"/>
          <a:sy n="130" d="100"/>
        </p:scale>
        <p:origin x="1312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 Morton" userId="cfd2a349-cda2-4cbd-8d17-3639b99b541c" providerId="ADAL" clId="{97E684C9-BC46-2146-82D5-DAF533A408AA}"/>
    <pc:docChg chg="undo custSel mod addSld modSld">
      <pc:chgData name="Sal Morton" userId="cfd2a349-cda2-4cbd-8d17-3639b99b541c" providerId="ADAL" clId="{97E684C9-BC46-2146-82D5-DAF533A408AA}" dt="2025-07-17T16:34:36.244" v="25" actId="1076"/>
      <pc:docMkLst>
        <pc:docMk/>
      </pc:docMkLst>
      <pc:sldChg chg="delSp modSp add mod setBg">
        <pc:chgData name="Sal Morton" userId="cfd2a349-cda2-4cbd-8d17-3639b99b541c" providerId="ADAL" clId="{97E684C9-BC46-2146-82D5-DAF533A408AA}" dt="2025-07-17T16:34:36.244" v="25" actId="1076"/>
        <pc:sldMkLst>
          <pc:docMk/>
          <pc:sldMk cId="2527292587" sldId="272"/>
        </pc:sldMkLst>
        <pc:spChg chg="del">
          <ac:chgData name="Sal Morton" userId="cfd2a349-cda2-4cbd-8d17-3639b99b541c" providerId="ADAL" clId="{97E684C9-BC46-2146-82D5-DAF533A408AA}" dt="2025-07-17T16:33:31.279" v="1" actId="478"/>
          <ac:spMkLst>
            <pc:docMk/>
            <pc:sldMk cId="2527292587" sldId="272"/>
            <ac:spMk id="103" creationId="{B9BA7BDD-7DC4-93A0-6FAA-504A4B56422C}"/>
          </ac:spMkLst>
        </pc:spChg>
        <pc:picChg chg="mod modCrop">
          <ac:chgData name="Sal Morton" userId="cfd2a349-cda2-4cbd-8d17-3639b99b541c" providerId="ADAL" clId="{97E684C9-BC46-2146-82D5-DAF533A408AA}" dt="2025-07-17T16:34:36.244" v="25" actId="1076"/>
          <ac:picMkLst>
            <pc:docMk/>
            <pc:sldMk cId="2527292587" sldId="272"/>
            <ac:picMk id="100" creationId="{0119BF1B-4E9A-13A3-43CB-8D826FF56B40}"/>
          </ac:picMkLst>
        </pc:picChg>
        <pc:picChg chg="del">
          <ac:chgData name="Sal Morton" userId="cfd2a349-cda2-4cbd-8d17-3639b99b541c" providerId="ADAL" clId="{97E684C9-BC46-2146-82D5-DAF533A408AA}" dt="2025-07-17T16:33:54.551" v="10" actId="478"/>
          <ac:picMkLst>
            <pc:docMk/>
            <pc:sldMk cId="2527292587" sldId="272"/>
            <ac:picMk id="101" creationId="{79FB4008-40A7-3929-5025-29F1304AF9CE}"/>
          </ac:picMkLst>
        </pc:picChg>
        <pc:picChg chg="del mod">
          <ac:chgData name="Sal Morton" userId="cfd2a349-cda2-4cbd-8d17-3639b99b541c" providerId="ADAL" clId="{97E684C9-BC46-2146-82D5-DAF533A408AA}" dt="2025-07-17T16:33:42.307" v="8" actId="478"/>
          <ac:picMkLst>
            <pc:docMk/>
            <pc:sldMk cId="2527292587" sldId="272"/>
            <ac:picMk id="102" creationId="{886C7CA4-555C-402C-E3F0-C89AD46396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2e4ba31e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2e4ba31e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a5635c17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a5635c17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96B"/>
                </a:solidFill>
              </a:rPr>
              <a:t>What does your ideal solution look like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a5635c17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0a5635c17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What are the key use cases for audience intelligence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a5635c17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0a5635c17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Where does audience intelligence fit in your workflow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a5635c17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a5635c17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a5635c17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a5635c17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What does the future of audience intelligence look like? How do you see these practices and tools evolving?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a5635c17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a5635c17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How is generative AI going to affect this space?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a5635c17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a5635c17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Do we need an audience intelligence discipline and category?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2e4ba341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42e4ba341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4AB617FC-D611-5C44-4D76-0DC37F970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2e4ba31ed_0_53:notes">
            <a:extLst>
              <a:ext uri="{FF2B5EF4-FFF2-40B4-BE49-F238E27FC236}">
                <a16:creationId xmlns:a16="http://schemas.microsoft.com/office/drawing/2014/main" id="{0C8DAA7B-E95B-5EBA-7230-F7132EEF9E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2e4ba31ed_0_53:notes">
            <a:extLst>
              <a:ext uri="{FF2B5EF4-FFF2-40B4-BE49-F238E27FC236}">
                <a16:creationId xmlns:a16="http://schemas.microsoft.com/office/drawing/2014/main" id="{CF8CF954-DB13-2643-0A69-DE56CDE082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92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a5635c17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a5635c17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2e4ba31e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2e4ba31e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Let’s define audience intelligence</a:t>
            </a:r>
            <a:br>
              <a:rPr lang="en">
                <a:solidFill>
                  <a:srgbClr val="00796B"/>
                </a:solidFill>
              </a:rPr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a5635c1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0a5635c1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796B"/>
                </a:solidFill>
                <a:latin typeface="Calibri"/>
                <a:ea typeface="Calibri"/>
                <a:cs typeface="Calibri"/>
                <a:sym typeface="Calibri"/>
              </a:rPr>
              <a:t>What do you see as the benefits and drawbacks of using this approach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a5635c17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a5635c17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796B"/>
                </a:solidFill>
                <a:latin typeface="Calibri"/>
                <a:ea typeface="Calibri"/>
                <a:cs typeface="Calibri"/>
                <a:sym typeface="Calibri"/>
              </a:rPr>
              <a:t>What are the key differences with traditional market research</a:t>
            </a:r>
            <a:endParaRPr>
              <a:solidFill>
                <a:srgbClr val="00796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79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a5635c17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a5635c17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What tools and technologies do you use and what data sources you rely on </a:t>
            </a:r>
            <a:endParaRPr>
              <a:solidFill>
                <a:srgbClr val="0079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a5635c17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a5635c17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What do you trust and not trust about these solutions </a:t>
            </a:r>
            <a:endParaRPr>
              <a:solidFill>
                <a:srgbClr val="0079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a5635c17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a5635c17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796B"/>
                </a:solidFill>
              </a:rPr>
              <a:t>1 thing these tools do well, 1 thing they do badly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2225" y="28575"/>
            <a:ext cx="9069900" cy="508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0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0"/>
            <a:ext cx="73814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654025"/>
            <a:ext cx="7381474" cy="44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/>
        </p:nvSpPr>
        <p:spPr>
          <a:xfrm>
            <a:off x="239450" y="2231550"/>
            <a:ext cx="81816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The Fundamentals of Audience Intelligence</a:t>
            </a:r>
            <a:endParaRPr sz="1600" b="1"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Khand"/>
                <a:ea typeface="Khand"/>
                <a:cs typeface="Khand"/>
                <a:sym typeface="Khand"/>
              </a:rPr>
              <a:t>Date: </a:t>
            </a:r>
            <a:r>
              <a:rPr lang="en" sz="1600">
                <a:solidFill>
                  <a:schemeClr val="dk1"/>
                </a:solidFill>
                <a:latin typeface="Khand"/>
                <a:ea typeface="Khand"/>
                <a:cs typeface="Khand"/>
                <a:sym typeface="Khand"/>
              </a:rPr>
              <a:t>Wednesday 7th June 2023</a:t>
            </a:r>
            <a:endParaRPr sz="1600" b="1"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/>
        </p:nvSpPr>
        <p:spPr>
          <a:xfrm>
            <a:off x="497250" y="624375"/>
            <a:ext cx="584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And, the million-dollar question -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what does the dream solution look like?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 txBox="1"/>
          <p:nvPr/>
        </p:nvSpPr>
        <p:spPr>
          <a:xfrm>
            <a:off x="497250" y="624375"/>
            <a:ext cx="66669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Spotlight on Usage: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Revealing the most innovative, surprising, and successful applications of audience intelligence.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/>
          <p:nvPr/>
        </p:nvSpPr>
        <p:spPr>
          <a:xfrm>
            <a:off x="497250" y="624375"/>
            <a:ext cx="58452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The Workflow Revolution: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How is audience intelligence reshaping traditional workflows and processes?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90" name="Google Shape;190;p35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6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6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6"/>
          <p:cNvSpPr txBox="1"/>
          <p:nvPr/>
        </p:nvSpPr>
        <p:spPr>
          <a:xfrm>
            <a:off x="497250" y="624375"/>
            <a:ext cx="58452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Case Studies Showdown: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How are brands and agencies redefining success with audience intelligence?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98" name="Google Shape;198;p36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/>
          <p:nvPr/>
        </p:nvSpPr>
        <p:spPr>
          <a:xfrm>
            <a:off x="497250" y="624375"/>
            <a:ext cx="4830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Fast-Forward to the Future: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Envisioning the destiny of audience intelligence - Are we on the brink of a seismic shift?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8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8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8"/>
          <p:cNvSpPr txBox="1"/>
          <p:nvPr/>
        </p:nvSpPr>
        <p:spPr>
          <a:xfrm>
            <a:off x="497250" y="624375"/>
            <a:ext cx="84651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AI in the Mix: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With generative AI surging ahead, what are its implications for audience intelligence?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 txBox="1"/>
          <p:nvPr/>
        </p:nvSpPr>
        <p:spPr>
          <a:xfrm>
            <a:off x="497250" y="624375"/>
            <a:ext cx="85425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The Discipline Debate: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Is it time to carve out a distinct 'Audience Intelligence' discipline and category?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222" name="Google Shape;222;p39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0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0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0"/>
            <a:ext cx="73814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0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654025"/>
            <a:ext cx="7381474" cy="44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0"/>
          <p:cNvSpPr txBox="1"/>
          <p:nvPr/>
        </p:nvSpPr>
        <p:spPr>
          <a:xfrm>
            <a:off x="239450" y="2079150"/>
            <a:ext cx="225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Khand"/>
                <a:ea typeface="Khand"/>
                <a:cs typeface="Khand"/>
                <a:sym typeface="Khand"/>
              </a:rPr>
              <a:t>Thank You</a:t>
            </a:r>
            <a:endParaRPr sz="2000">
              <a:latin typeface="Khand"/>
              <a:ea typeface="Khand"/>
              <a:cs typeface="Khand"/>
              <a:sym typeface="K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6C"/>
        </a:solidFill>
        <a:effectLst/>
      </p:bgPr>
    </p:bg>
    <p:spTree>
      <p:nvGrpSpPr>
        <p:cNvPr id="1" name="Shape 99">
          <a:extLst>
            <a:ext uri="{FF2B5EF4-FFF2-40B4-BE49-F238E27FC236}">
              <a16:creationId xmlns:a16="http://schemas.microsoft.com/office/drawing/2014/main" id="{F525EBDD-28DE-6B41-BAFF-87057FCE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>
            <a:extLst>
              <a:ext uri="{FF2B5EF4-FFF2-40B4-BE49-F238E27FC236}">
                <a16:creationId xmlns:a16="http://schemas.microsoft.com/office/drawing/2014/main" id="{0119BF1B-4E9A-13A3-43CB-8D826FF56B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00" t="35337" r="50787" b="39555"/>
          <a:stretch>
            <a:fillRect/>
          </a:stretch>
        </p:blipFill>
        <p:spPr>
          <a:xfrm>
            <a:off x="3220064" y="2369365"/>
            <a:ext cx="2703871" cy="40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29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0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0"/>
            <a:ext cx="73814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654025"/>
            <a:ext cx="2953400" cy="44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675" y="1471537"/>
            <a:ext cx="2831074" cy="114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075" y="2651100"/>
            <a:ext cx="2740625" cy="122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50" y="1458825"/>
            <a:ext cx="2740625" cy="11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9388" y="2571750"/>
            <a:ext cx="2874003" cy="1228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6"/>
          <p:cNvGrpSpPr/>
          <p:nvPr/>
        </p:nvGrpSpPr>
        <p:grpSpPr>
          <a:xfrm>
            <a:off x="5897000" y="2707713"/>
            <a:ext cx="2666400" cy="908100"/>
            <a:chOff x="3595250" y="2035675"/>
            <a:chExt cx="2666400" cy="908100"/>
          </a:xfrm>
        </p:grpSpPr>
        <p:pic>
          <p:nvPicPr>
            <p:cNvPr id="116" name="Google Shape;116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595250" y="2035675"/>
              <a:ext cx="924300" cy="9081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17" name="Google Shape;117;p26"/>
            <p:cNvSpPr txBox="1"/>
            <p:nvPr/>
          </p:nvSpPr>
          <p:spPr>
            <a:xfrm>
              <a:off x="4519550" y="2199325"/>
              <a:ext cx="1742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/>
                <a:t>Francesco D’Orazio</a:t>
              </a:r>
              <a:endParaRPr sz="1000"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Co-Founder &amp; CEO</a:t>
              </a:r>
              <a:endParaRPr sz="1000"/>
            </a:p>
          </p:txBody>
        </p:sp>
        <p:pic>
          <p:nvPicPr>
            <p:cNvPr id="118" name="Google Shape;118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33025" y="2691925"/>
              <a:ext cx="966375" cy="149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/>
        </p:nvSpPr>
        <p:spPr>
          <a:xfrm>
            <a:off x="497250" y="624375"/>
            <a:ext cx="584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Unraveling the Mystique: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What really lies at the heart of 'Audience Intelligence'?</a:t>
            </a:r>
            <a:endParaRPr sz="2000"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 txBox="1"/>
          <p:nvPr/>
        </p:nvSpPr>
        <p:spPr>
          <a:xfrm>
            <a:off x="497250" y="624375"/>
            <a:ext cx="7836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Weighing the Scales: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Illuminating the pros and cons of audience intelligence - how does it stack up?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9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 txBox="1"/>
          <p:nvPr/>
        </p:nvSpPr>
        <p:spPr>
          <a:xfrm>
            <a:off x="497250" y="624375"/>
            <a:ext cx="8646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Clash of the Titans: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Audience Intelligence versus traditional market research - Is it a revolution or evolution?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497250" y="624375"/>
            <a:ext cx="73245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The Tech Trailblazers: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What groundbreaking tools and technologies are defining the future of audience intelligence?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 txBox="1"/>
          <p:nvPr/>
        </p:nvSpPr>
        <p:spPr>
          <a:xfrm>
            <a:off x="497250" y="624375"/>
            <a:ext cx="6367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Trust and Distrust: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Delving into the credibility of solutions in audience intelligence - How reliable are they, really?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0" y="4489475"/>
            <a:ext cx="3000775" cy="6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1762525" y="4489475"/>
            <a:ext cx="7381474" cy="6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2"/>
          <p:cNvSpPr txBox="1"/>
          <p:nvPr/>
        </p:nvSpPr>
        <p:spPr>
          <a:xfrm>
            <a:off x="497250" y="624375"/>
            <a:ext cx="5845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The Good, the Bad and the Ugly: </a:t>
            </a:r>
            <a:endParaRPr sz="2000" b="1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42424"/>
                </a:solidFill>
                <a:highlight>
                  <a:srgbClr val="FFFFFF"/>
                </a:highlight>
                <a:latin typeface="Khand"/>
                <a:ea typeface="Khand"/>
                <a:cs typeface="Khand"/>
                <a:sym typeface="Khand"/>
              </a:rPr>
              <a:t>What are the marvels and pitfalls of current tools? </a:t>
            </a:r>
            <a:endParaRPr sz="2000">
              <a:solidFill>
                <a:srgbClr val="242424"/>
              </a:solidFill>
              <a:highlight>
                <a:srgbClr val="FFFFFF"/>
              </a:highlight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 l="53656" b="12165"/>
          <a:stretch/>
        </p:blipFill>
        <p:spPr>
          <a:xfrm>
            <a:off x="0" y="846025"/>
            <a:ext cx="497250" cy="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c7d5f748-52d9-4992-8841-45298afac2a5" xsi:nil="true"/>
    <_ip_UnifiedCompliancePolicyProperties xmlns="http://schemas.microsoft.com/sharepoint/v3" xsi:nil="true"/>
    <lcf76f155ced4ddcb4097134ff3c332f xmlns="8017c39d-11db-4aa6-a5cc-fdb5d19b26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DAEB40681D94A8ABB7A2D0E5A3CFD" ma:contentTypeVersion="21" ma:contentTypeDescription="Create a new document." ma:contentTypeScope="" ma:versionID="ac76b5937cf00500097b83381ea81f76">
  <xsd:schema xmlns:xsd="http://www.w3.org/2001/XMLSchema" xmlns:xs="http://www.w3.org/2001/XMLSchema" xmlns:p="http://schemas.microsoft.com/office/2006/metadata/properties" xmlns:ns1="http://schemas.microsoft.com/sharepoint/v3" xmlns:ns2="c7d5f748-52d9-4992-8841-45298afac2a5" xmlns:ns3="8017c39d-11db-4aa6-a5cc-fdb5d19b26b4" targetNamespace="http://schemas.microsoft.com/office/2006/metadata/properties" ma:root="true" ma:fieldsID="cb9cd43e9f545bf5cc9489116feb154c" ns1:_="" ns2:_="" ns3:_="">
    <xsd:import namespace="http://schemas.microsoft.com/sharepoint/v3"/>
    <xsd:import namespace="c7d5f748-52d9-4992-8841-45298afac2a5"/>
    <xsd:import namespace="8017c39d-11db-4aa6-a5cc-fdb5d19b26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5f748-52d9-4992-8841-45298afac2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15a03ef-7fd7-4cb3-b94b-b7a819ea3487}" ma:internalName="TaxCatchAll" ma:showField="CatchAllData" ma:web="c7d5f748-52d9-4992-8841-45298afac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7c39d-11db-4aa6-a5cc-fdb5d19b26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e42d34-a13a-4488-8504-acb24b4dd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CD9ACB-44AC-44EC-97A7-9662112B66A9}">
  <ds:schemaRefs>
    <ds:schemaRef ds:uri="http://purl.org/dc/elements/1.1/"/>
    <ds:schemaRef ds:uri="http://schemas.microsoft.com/sharepoint/v3"/>
    <ds:schemaRef ds:uri="http://purl.org/dc/terms/"/>
    <ds:schemaRef ds:uri="c7d5f748-52d9-4992-8841-45298afac2a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017c39d-11db-4aa6-a5cc-fdb5d19b26b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E85C66-E0A1-4F8D-836B-B2B01D74B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5BA705-6F96-4FE4-BF88-6D81A50BA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d5f748-52d9-4992-8841-45298afac2a5"/>
    <ds:schemaRef ds:uri="8017c39d-11db-4aa6-a5cc-fdb5d19b2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375</Words>
  <Application>Microsoft Macintosh PowerPoint</Application>
  <PresentationFormat>On-screen Show (16:9)</PresentationFormat>
  <Paragraphs>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Khand</vt:lpstr>
      <vt:lpstr>Calibri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Sal Morton</cp:lastModifiedBy>
  <cp:revision>1</cp:revision>
  <dcterms:modified xsi:type="dcterms:W3CDTF">2025-07-17T16:34:42Z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0x0101003AADAEB40681D94A8ABB7A2D0E5A3CFD</vt:lpwstr>
  </property>
  <property fmtid="{D5CDD505-2E9C-101B-9397-08002B2CF9AE}" pid="3" name="MSIP_Label_f502c741-74c7-4302-bfee-6785f546a14c_Enabled">
    <vt:lpwstr>true</vt:lpwstr>
  </property>
  <property fmtid="{D5CDD505-2E9C-101B-9397-08002B2CF9AE}" pid="4" name="MSIP_Label_f502c741-74c7-4302-bfee-6785f546a14c_SetDate">
    <vt:lpwstr>2025-07-17T16:33:31Z</vt:lpwstr>
  </property>
  <property fmtid="{D5CDD505-2E9C-101B-9397-08002B2CF9AE}" pid="5" name="MSIP_Label_f502c741-74c7-4302-bfee-6785f546a14c_Method">
    <vt:lpwstr>Standard</vt:lpwstr>
  </property>
  <property fmtid="{D5CDD505-2E9C-101B-9397-08002B2CF9AE}" pid="6" name="MSIP_Label_f502c741-74c7-4302-bfee-6785f546a14c_Name">
    <vt:lpwstr>PUBLIC</vt:lpwstr>
  </property>
  <property fmtid="{D5CDD505-2E9C-101B-9397-08002B2CF9AE}" pid="7" name="MSIP_Label_f502c741-74c7-4302-bfee-6785f546a14c_SiteId">
    <vt:lpwstr>f4f3e0ab-4028-411c-bc8a-79b8a4fbe674</vt:lpwstr>
  </property>
  <property fmtid="{D5CDD505-2E9C-101B-9397-08002B2CF9AE}" pid="8" name="MSIP_Label_f502c741-74c7-4302-bfee-6785f546a14c_ActionId">
    <vt:lpwstr>2b118a40-e6e3-4afa-85af-60dee8986603</vt:lpwstr>
  </property>
  <property fmtid="{D5CDD505-2E9C-101B-9397-08002B2CF9AE}" pid="9" name="MSIP_Label_f502c741-74c7-4302-bfee-6785f546a14c_ContentBits">
    <vt:lpwstr>0</vt:lpwstr>
  </property>
  <property fmtid="{D5CDD505-2E9C-101B-9397-08002B2CF9AE}" pid="10" name="MSIP_Label_f502c741-74c7-4302-bfee-6785f546a14c_Tag">
    <vt:lpwstr>50, 3, 0, 1</vt:lpwstr>
  </property>
</Properties>
</file>